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90" r:id="rId9"/>
    <p:sldId id="263" r:id="rId10"/>
    <p:sldId id="264" r:id="rId11"/>
    <p:sldId id="288" r:id="rId12"/>
    <p:sldId id="285" r:id="rId13"/>
    <p:sldId id="286" r:id="rId14"/>
    <p:sldId id="266" r:id="rId15"/>
    <p:sldId id="267" r:id="rId16"/>
    <p:sldId id="268" r:id="rId17"/>
    <p:sldId id="289" r:id="rId18"/>
    <p:sldId id="277" r:id="rId19"/>
    <p:sldId id="271" r:id="rId20"/>
    <p:sldId id="272" r:id="rId21"/>
    <p:sldId id="273" r:id="rId22"/>
    <p:sldId id="274" r:id="rId23"/>
    <p:sldId id="275" r:id="rId24"/>
    <p:sldId id="276" r:id="rId25"/>
    <p:sldId id="278" r:id="rId26"/>
    <p:sldId id="293" r:id="rId27"/>
    <p:sldId id="279" r:id="rId28"/>
    <p:sldId id="280" r:id="rId29"/>
    <p:sldId id="281" r:id="rId30"/>
    <p:sldId id="282" r:id="rId31"/>
    <p:sldId id="283" r:id="rId32"/>
    <p:sldId id="284" r:id="rId33"/>
    <p:sldId id="291" r:id="rId3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108BC306-38FA-41FD-82EC-040229CE3551}" type="datetimeFigureOut">
              <a:rPr lang="es-ES" smtClean="0"/>
              <a:pPr/>
              <a:t>25/08/2020</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0CD38AA8-629E-4853-AC30-020EC6569C77}"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108BC306-38FA-41FD-82EC-040229CE3551}" type="datetimeFigureOut">
              <a:rPr lang="es-ES" smtClean="0"/>
              <a:pPr/>
              <a:t>25/08/2020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CD38AA8-629E-4853-AC30-020EC6569C7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108BC306-38FA-41FD-82EC-040229CE3551}" type="datetimeFigureOut">
              <a:rPr lang="es-ES" smtClean="0"/>
              <a:pPr/>
              <a:t>25/08/2020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CD38AA8-629E-4853-AC30-020EC6569C7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4"/>
          </p:nvPr>
        </p:nvSpPr>
        <p:spPr/>
        <p:txBody>
          <a:bodyPr rtlCol="0"/>
          <a:lstStyle/>
          <a:p>
            <a:fld id="{108BC306-38FA-41FD-82EC-040229CE3551}" type="datetimeFigureOut">
              <a:rPr lang="es-ES" smtClean="0"/>
              <a:pPr/>
              <a:t>25/08/2020</a:t>
            </a:fld>
            <a:endParaRPr lang="es-ES"/>
          </a:p>
        </p:txBody>
      </p:sp>
      <p:sp>
        <p:nvSpPr>
          <p:cNvPr id="9" name="8 Marcador de número de diapositiva"/>
          <p:cNvSpPr>
            <a:spLocks noGrp="1"/>
          </p:cNvSpPr>
          <p:nvPr>
            <p:ph type="sldNum" sz="quarter" idx="15"/>
          </p:nvPr>
        </p:nvSpPr>
        <p:spPr/>
        <p:txBody>
          <a:bodyPr rtlCol="0"/>
          <a:lstStyle/>
          <a:p>
            <a:fld id="{0CD38AA8-629E-4853-AC30-020EC6569C77}"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108BC306-38FA-41FD-82EC-040229CE3551}" type="datetimeFigureOut">
              <a:rPr lang="es-ES" smtClean="0"/>
              <a:pPr/>
              <a:t>25/08/2020</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0CD38AA8-629E-4853-AC30-020EC6569C77}"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08BC306-38FA-41FD-82EC-040229CE3551}" type="datetimeFigureOut">
              <a:rPr lang="es-ES" smtClean="0"/>
              <a:pPr/>
              <a:t>25/08/2020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CD38AA8-629E-4853-AC30-020EC6569C77}"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a:t>Haga clic para modificar el estilo de título del patrón</a:t>
            </a:r>
            <a:endParaRPr kumimoji="0" lang="en-US"/>
          </a:p>
        </p:txBody>
      </p:sp>
      <p:sp>
        <p:nvSpPr>
          <p:cNvPr id="7" name="6 Marcador de fecha"/>
          <p:cNvSpPr>
            <a:spLocks noGrp="1"/>
          </p:cNvSpPr>
          <p:nvPr>
            <p:ph type="dt" sz="half" idx="10"/>
          </p:nvPr>
        </p:nvSpPr>
        <p:spPr/>
        <p:txBody>
          <a:bodyPr/>
          <a:lstStyle/>
          <a:p>
            <a:fld id="{108BC306-38FA-41FD-82EC-040229CE3551}" type="datetimeFigureOut">
              <a:rPr lang="es-ES" smtClean="0"/>
              <a:pPr/>
              <a:t>25/08/2020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CD38AA8-629E-4853-AC30-020EC6569C77}"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108BC306-38FA-41FD-82EC-040229CE3551}" type="datetimeFigureOut">
              <a:rPr lang="es-ES" smtClean="0"/>
              <a:pPr/>
              <a:t>25/08/2020</a:t>
            </a:fld>
            <a:endParaRPr lang="es-ES"/>
          </a:p>
        </p:txBody>
      </p:sp>
      <p:sp>
        <p:nvSpPr>
          <p:cNvPr id="7" name="6 Marcador de número de diapositiva"/>
          <p:cNvSpPr>
            <a:spLocks noGrp="1"/>
          </p:cNvSpPr>
          <p:nvPr>
            <p:ph type="sldNum" sz="quarter" idx="11"/>
          </p:nvPr>
        </p:nvSpPr>
        <p:spPr/>
        <p:txBody>
          <a:bodyPr rtlCol="0"/>
          <a:lstStyle/>
          <a:p>
            <a:fld id="{0CD38AA8-629E-4853-AC30-020EC6569C77}"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08BC306-38FA-41FD-82EC-040229CE3551}" type="datetimeFigureOut">
              <a:rPr lang="es-ES" smtClean="0"/>
              <a:pPr/>
              <a:t>25/08/2020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CD38AA8-629E-4853-AC30-020EC6569C7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4"/>
          </p:nvPr>
        </p:nvSpPr>
        <p:spPr/>
        <p:txBody>
          <a:bodyPr rtlCol="0"/>
          <a:lstStyle/>
          <a:p>
            <a:fld id="{108BC306-38FA-41FD-82EC-040229CE3551}" type="datetimeFigureOut">
              <a:rPr lang="es-ES" smtClean="0"/>
              <a:pPr/>
              <a:t>25/08/2020</a:t>
            </a:fld>
            <a:endParaRPr lang="es-ES"/>
          </a:p>
        </p:txBody>
      </p:sp>
      <p:sp>
        <p:nvSpPr>
          <p:cNvPr id="22" name="21 Marcador de número de diapositiva"/>
          <p:cNvSpPr>
            <a:spLocks noGrp="1"/>
          </p:cNvSpPr>
          <p:nvPr>
            <p:ph type="sldNum" sz="quarter" idx="15"/>
          </p:nvPr>
        </p:nvSpPr>
        <p:spPr/>
        <p:txBody>
          <a:bodyPr rtlCol="0"/>
          <a:lstStyle/>
          <a:p>
            <a:fld id="{0CD38AA8-629E-4853-AC30-020EC6569C77}"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108BC306-38FA-41FD-82EC-040229CE3551}" type="datetimeFigureOut">
              <a:rPr lang="es-ES" smtClean="0"/>
              <a:pPr/>
              <a:t>25/08/2020</a:t>
            </a:fld>
            <a:endParaRPr lang="es-ES"/>
          </a:p>
        </p:txBody>
      </p:sp>
      <p:sp>
        <p:nvSpPr>
          <p:cNvPr id="18" name="17 Marcador de número de diapositiva"/>
          <p:cNvSpPr>
            <a:spLocks noGrp="1"/>
          </p:cNvSpPr>
          <p:nvPr>
            <p:ph type="sldNum" sz="quarter" idx="11"/>
          </p:nvPr>
        </p:nvSpPr>
        <p:spPr/>
        <p:txBody>
          <a:bodyPr rtlCol="0"/>
          <a:lstStyle/>
          <a:p>
            <a:fld id="{0CD38AA8-629E-4853-AC30-020EC6569C77}"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08BC306-38FA-41FD-82EC-040229CE3551}" type="datetimeFigureOut">
              <a:rPr lang="es-ES" smtClean="0"/>
              <a:pPr/>
              <a:t>25/08/2020</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CD38AA8-629E-4853-AC30-020EC6569C77}"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a:solidFill>
                  <a:schemeClr val="tx1"/>
                </a:solidFill>
                <a:latin typeface="Comic Sans MS" pitchFamily="66" charset="0"/>
              </a:rPr>
              <a:t>Curso Básico de Primeros Auxilios</a:t>
            </a:r>
            <a:br>
              <a:rPr lang="es-ES" dirty="0">
                <a:solidFill>
                  <a:schemeClr val="tx1"/>
                </a:solidFill>
                <a:latin typeface="Comic Sans MS" pitchFamily="66" charset="0"/>
              </a:rPr>
            </a:br>
            <a:endParaRPr lang="es-ES" dirty="0">
              <a:solidFill>
                <a:schemeClr val="tx1"/>
              </a:solidFill>
              <a:latin typeface="Comic Sans MS" pitchFamily="66" charset="0"/>
            </a:endParaRPr>
          </a:p>
        </p:txBody>
      </p:sp>
      <p:sp>
        <p:nvSpPr>
          <p:cNvPr id="3" name="2 Subtítulo"/>
          <p:cNvSpPr>
            <a:spLocks noGrp="1"/>
          </p:cNvSpPr>
          <p:nvPr>
            <p:ph type="subTitle" idx="1"/>
          </p:nvPr>
        </p:nvSpPr>
        <p:spPr/>
        <p:txBody>
          <a:bodyPr/>
          <a:lstStyle/>
          <a:p>
            <a:pPr algn="r"/>
            <a:r>
              <a:rPr lang="es-ES" dirty="0">
                <a:solidFill>
                  <a:schemeClr val="tx1"/>
                </a:solidFill>
                <a:latin typeface="Comic Sans MS" pitchFamily="66" charset="0"/>
              </a:rPr>
              <a:t>Dra. Marcela Vasicek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642918"/>
            <a:ext cx="8229600" cy="5483245"/>
          </a:xfrm>
        </p:spPr>
        <p:txBody>
          <a:bodyPr/>
          <a:lstStyle/>
          <a:p>
            <a:pPr algn="just"/>
            <a:r>
              <a:rPr lang="es-ES" dirty="0">
                <a:latin typeface="Comic Sans MS" pitchFamily="66" charset="0"/>
              </a:rPr>
              <a:t>Si se dispone, se colocará a la víctima un cuello ortopédico.</a:t>
            </a:r>
          </a:p>
          <a:p>
            <a:pPr algn="just"/>
            <a:r>
              <a:rPr lang="es-ES" dirty="0">
                <a:latin typeface="Comic Sans MS" pitchFamily="66" charset="0"/>
              </a:rPr>
              <a:t>Las fracturas de los miembros pueden ser: simples (fractura sin desplazamiento), desplazadas (hay movimiento del hueso), expuestas (el hueso atraviesa la piel hacia el exterior) o múltiples (varias fracturas simultáneas)</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00042"/>
            <a:ext cx="8229600" cy="5626121"/>
          </a:xfrm>
        </p:spPr>
        <p:txBody>
          <a:bodyPr>
            <a:normAutofit/>
          </a:bodyPr>
          <a:lstStyle/>
          <a:p>
            <a:pPr algn="just"/>
            <a:r>
              <a:rPr lang="es-ES" dirty="0">
                <a:latin typeface="Comic Sans MS" pitchFamily="66" charset="0"/>
              </a:rPr>
              <a:t>El procedimiento a seguir para fracturas simples o desplazadas es: primero, detener la hemorragia aplicando presión sobre las arterias conductoras (es imposible aplicar presión local ya que se tocaría el hueso expuesto) Segundo: inmovilizar la zona sin tocar el hueso expuesto. No intentar ningún reacomodamiento del hueso.</a:t>
            </a:r>
          </a:p>
          <a:p>
            <a:pPr algn="just"/>
            <a:r>
              <a:rPr lang="es-ES" dirty="0">
                <a:latin typeface="Comic Sans MS" pitchFamily="66" charset="0"/>
              </a:rPr>
              <a:t>En el caso de tener que inmovilizar una pierna, si no hay elementos disponibles, se deben atar ambas piernas juntas (una inmoviliza a la otra)</a:t>
            </a: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c\Fracturas.jpg"/>
          <p:cNvPicPr>
            <a:picLocks noGrp="1" noChangeAspect="1" noChangeArrowheads="1"/>
          </p:cNvPicPr>
          <p:nvPr>
            <p:ph sz="quarter" idx="1"/>
          </p:nvPr>
        </p:nvPicPr>
        <p:blipFill>
          <a:blip r:embed="rId2"/>
          <a:srcRect/>
          <a:stretch>
            <a:fillRect/>
          </a:stretch>
        </p:blipFill>
        <p:spPr bwMode="auto">
          <a:xfrm>
            <a:off x="357158" y="357166"/>
            <a:ext cx="8072493" cy="600079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DOc\Fracturas II.jpg"/>
          <p:cNvPicPr>
            <a:picLocks noGrp="1" noChangeAspect="1" noChangeArrowheads="1"/>
          </p:cNvPicPr>
          <p:nvPr>
            <p:ph sz="quarter" idx="1"/>
          </p:nvPr>
        </p:nvPicPr>
        <p:blipFill>
          <a:blip r:embed="rId2"/>
          <a:srcRect/>
          <a:stretch>
            <a:fillRect/>
          </a:stretch>
        </p:blipFill>
        <p:spPr bwMode="auto">
          <a:xfrm>
            <a:off x="357158" y="500042"/>
            <a:ext cx="8501121" cy="600079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solidFill>
                  <a:schemeClr val="tx1"/>
                </a:solidFill>
                <a:latin typeface="Comic Sans MS" pitchFamily="66" charset="0"/>
              </a:rPr>
              <a:t>QUEMADURA</a:t>
            </a:r>
          </a:p>
        </p:txBody>
      </p:sp>
      <p:sp>
        <p:nvSpPr>
          <p:cNvPr id="3" name="2 Marcador de contenido"/>
          <p:cNvSpPr>
            <a:spLocks noGrp="1"/>
          </p:cNvSpPr>
          <p:nvPr>
            <p:ph sz="quarter" idx="1"/>
          </p:nvPr>
        </p:nvSpPr>
        <p:spPr/>
        <p:txBody>
          <a:bodyPr>
            <a:normAutofit/>
          </a:bodyPr>
          <a:lstStyle/>
          <a:p>
            <a:pPr algn="just"/>
            <a:r>
              <a:rPr lang="es-ES" dirty="0">
                <a:latin typeface="Comic Sans MS" pitchFamily="66" charset="0"/>
              </a:rPr>
              <a:t>Las quemaduras se clasifican en:</a:t>
            </a:r>
          </a:p>
          <a:p>
            <a:pPr algn="just"/>
            <a:r>
              <a:rPr lang="es-ES" dirty="0">
                <a:latin typeface="Comic Sans MS" pitchFamily="66" charset="0"/>
              </a:rPr>
              <a:t>Tipo A (primer grado)</a:t>
            </a:r>
          </a:p>
          <a:p>
            <a:pPr algn="just"/>
            <a:r>
              <a:rPr lang="es-ES" dirty="0">
                <a:latin typeface="Comic Sans MS" pitchFamily="66" charset="0"/>
              </a:rPr>
              <a:t>Se caracterizan por el enrojecimiento de la piel (similar a la “quemadura de sol”)</a:t>
            </a:r>
          </a:p>
          <a:p>
            <a:pPr algn="just"/>
            <a:r>
              <a:rPr lang="es-ES" dirty="0">
                <a:latin typeface="Comic Sans MS" pitchFamily="66" charset="0"/>
              </a:rPr>
              <a:t>El procedimiento a seguir es:</a:t>
            </a:r>
          </a:p>
          <a:p>
            <a:pPr algn="just"/>
            <a:r>
              <a:rPr lang="es-ES" dirty="0">
                <a:latin typeface="Comic Sans MS" pitchFamily="66" charset="0"/>
              </a:rPr>
              <a:t>Enfriar con agua corriente y cubrir con gasa estéril.</a:t>
            </a:r>
          </a:p>
          <a:p>
            <a:pPr algn="just"/>
            <a:r>
              <a:rPr lang="es-ES" dirty="0">
                <a:latin typeface="Comic Sans MS" pitchFamily="66" charset="0"/>
              </a:rPr>
              <a:t>Bajo ningún concepto aplicar cremas, ungüentos u otro tipo de productos sobre la zona afectada.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357166"/>
            <a:ext cx="8229600" cy="5768997"/>
          </a:xfrm>
        </p:spPr>
        <p:txBody>
          <a:bodyPr>
            <a:normAutofit/>
          </a:bodyPr>
          <a:lstStyle/>
          <a:p>
            <a:r>
              <a:rPr lang="es-ES" dirty="0">
                <a:latin typeface="Comic Sans MS" pitchFamily="66" charset="0"/>
              </a:rPr>
              <a:t>Tipo AB (segundo grado)</a:t>
            </a:r>
          </a:p>
          <a:p>
            <a:r>
              <a:rPr lang="es-ES" dirty="0">
                <a:latin typeface="Comic Sans MS" pitchFamily="66" charset="0"/>
              </a:rPr>
              <a:t>Se caracterizan por la formación de ampollas y se subdivide en:</a:t>
            </a:r>
          </a:p>
          <a:p>
            <a:endParaRPr lang="es-ES" dirty="0">
              <a:latin typeface="Comic Sans MS" pitchFamily="66" charset="0"/>
            </a:endParaRPr>
          </a:p>
          <a:p>
            <a:r>
              <a:rPr lang="es-ES" dirty="0">
                <a:latin typeface="Comic Sans MS" pitchFamily="66" charset="0"/>
              </a:rPr>
              <a:t>Superficiales (base de ampolla clara)</a:t>
            </a:r>
          </a:p>
          <a:p>
            <a:r>
              <a:rPr lang="es-ES" dirty="0">
                <a:latin typeface="Comic Sans MS" pitchFamily="66" charset="0"/>
              </a:rPr>
              <a:t>Profundas (base de ampolla oscura)</a:t>
            </a:r>
          </a:p>
          <a:p>
            <a:endParaRPr lang="es-ES" dirty="0">
              <a:latin typeface="Comic Sans MS" pitchFamily="66" charset="0"/>
            </a:endParaRPr>
          </a:p>
          <a:p>
            <a:r>
              <a:rPr lang="es-ES" dirty="0">
                <a:latin typeface="Comic Sans MS" pitchFamily="66" charset="0"/>
              </a:rPr>
              <a:t>El procedimiento a seguir es: enfriar con agua corriente y cubrir con gasa estéril.</a:t>
            </a:r>
          </a:p>
          <a:p>
            <a:r>
              <a:rPr lang="es-ES" dirty="0">
                <a:latin typeface="Comic Sans MS" pitchFamily="66" charset="0"/>
              </a:rPr>
              <a:t>Bajo ningún concepto pinchar las ampollas o aplicar cremas, ungüentos u otro tipo de productos sobre la zona afectada.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00034" y="500042"/>
            <a:ext cx="8229600" cy="5840435"/>
          </a:xfrm>
        </p:spPr>
        <p:txBody>
          <a:bodyPr>
            <a:normAutofit/>
          </a:bodyPr>
          <a:lstStyle/>
          <a:p>
            <a:r>
              <a:rPr lang="es-ES" dirty="0">
                <a:latin typeface="Comic Sans MS" pitchFamily="66" charset="0"/>
              </a:rPr>
              <a:t>Tipo B (tercer grado)</a:t>
            </a:r>
          </a:p>
          <a:p>
            <a:pPr algn="just"/>
            <a:r>
              <a:rPr lang="es-ES" dirty="0">
                <a:latin typeface="Comic Sans MS" pitchFamily="66" charset="0"/>
              </a:rPr>
              <a:t>Se caracteriza por la destrucción de la dermis y la epidermis. Se aprecia un color negruzco. Hay destrucción de los filetes nerviosos y por consiguiente, no hay dolor.</a:t>
            </a:r>
          </a:p>
          <a:p>
            <a:pPr algn="just"/>
            <a:r>
              <a:rPr lang="es-ES" dirty="0">
                <a:latin typeface="Comic Sans MS" pitchFamily="66" charset="0"/>
              </a:rPr>
              <a:t>El procedimiento a seguir es:</a:t>
            </a:r>
          </a:p>
          <a:p>
            <a:pPr algn="just"/>
            <a:r>
              <a:rPr lang="es-ES" dirty="0">
                <a:latin typeface="Comic Sans MS" pitchFamily="66" charset="0"/>
              </a:rPr>
              <a:t>Cortar la ropa alrededor de la zona afectada.</a:t>
            </a:r>
          </a:p>
          <a:p>
            <a:pPr algn="just"/>
            <a:r>
              <a:rPr lang="es-ES" dirty="0">
                <a:latin typeface="Comic Sans MS" pitchFamily="66" charset="0"/>
              </a:rPr>
              <a:t>Cubrir la zona con paños limpios y secos.</a:t>
            </a:r>
          </a:p>
          <a:p>
            <a:pPr algn="just"/>
            <a:r>
              <a:rPr lang="es-ES" dirty="0">
                <a:latin typeface="Comic Sans MS" pitchFamily="66" charset="0"/>
              </a:rPr>
              <a:t>Bajo ningún concepto se debe: arrancar la ropa de la zona afectada (implica arrancar jirones de piel sana), utilizar algodón para la cobertura o aplicar cremas, ungüentos u otros productos.</a:t>
            </a:r>
          </a:p>
          <a:p>
            <a:pPr algn="just"/>
            <a:r>
              <a:rPr lang="es-ES" dirty="0">
                <a:latin typeface="Comic Sans MS" pitchFamily="66" charset="0"/>
              </a:rPr>
              <a:t>Recuerde: la destrucción de la dermis y la epidermis implica un elevado riesgo de infección para la víctima.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DOc\otros.jpg"/>
          <p:cNvPicPr>
            <a:picLocks noGrp="1" noChangeAspect="1" noChangeArrowheads="1"/>
          </p:cNvPicPr>
          <p:nvPr>
            <p:ph sz="quarter" idx="1"/>
          </p:nvPr>
        </p:nvPicPr>
        <p:blipFill>
          <a:blip r:embed="rId2"/>
          <a:srcRect/>
          <a:stretch>
            <a:fillRect/>
          </a:stretch>
        </p:blipFill>
        <p:spPr bwMode="auto">
          <a:xfrm>
            <a:off x="285720" y="500042"/>
            <a:ext cx="8572559" cy="6143668"/>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lgn="ctr">
              <a:buNone/>
            </a:pPr>
            <a:r>
              <a:rPr lang="es-AR" sz="7200" dirty="0">
                <a:latin typeface="Comic Sans MS" pitchFamily="66" charset="0"/>
              </a:rPr>
              <a:t>PAUTAS DE URGENCIA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428604"/>
            <a:ext cx="7772400" cy="5591196"/>
          </a:xfrm>
        </p:spPr>
        <p:txBody>
          <a:bodyPr>
            <a:normAutofit fontScale="92500"/>
          </a:bodyPr>
          <a:lstStyle/>
          <a:p>
            <a:r>
              <a:rPr lang="es-MX" u="sng" dirty="0">
                <a:latin typeface="Comic Sans MS" pitchFamily="66" charset="0"/>
              </a:rPr>
              <a:t>CUERPOS EXTRAÑOS EN NARIZ Y OIDOS</a:t>
            </a:r>
            <a:endParaRPr lang="es-AR" dirty="0">
              <a:latin typeface="Comic Sans MS" pitchFamily="66" charset="0"/>
            </a:endParaRPr>
          </a:p>
          <a:p>
            <a:endParaRPr lang="es-AR" dirty="0">
              <a:latin typeface="Comic Sans MS" pitchFamily="66" charset="0"/>
            </a:endParaRPr>
          </a:p>
          <a:p>
            <a:pPr lvl="0" algn="just"/>
            <a:r>
              <a:rPr lang="es-MX" dirty="0">
                <a:latin typeface="Comic Sans MS" pitchFamily="66" charset="0"/>
              </a:rPr>
              <a:t>Comprimiendo la nariz del lado donde se encuentra el cuerpo extraño intente desplazar a éste hacia abajo.</a:t>
            </a:r>
            <a:endParaRPr lang="es-AR" dirty="0">
              <a:latin typeface="Comic Sans MS" pitchFamily="66" charset="0"/>
            </a:endParaRPr>
          </a:p>
          <a:p>
            <a:pPr algn="just">
              <a:buNone/>
            </a:pPr>
            <a:r>
              <a:rPr lang="es-MX" dirty="0">
                <a:latin typeface="Comic Sans MS" pitchFamily="66" charset="0"/>
              </a:rPr>
              <a:t> </a:t>
            </a:r>
            <a:endParaRPr lang="es-AR" dirty="0">
              <a:latin typeface="Comic Sans MS" pitchFamily="66" charset="0"/>
            </a:endParaRPr>
          </a:p>
          <a:p>
            <a:pPr algn="just"/>
            <a:r>
              <a:rPr lang="es-MX" u="sng" dirty="0">
                <a:latin typeface="Comic Sans MS" pitchFamily="66" charset="0"/>
              </a:rPr>
              <a:t>SANGRADO NASAL</a:t>
            </a:r>
            <a:endParaRPr lang="es-AR" dirty="0">
              <a:latin typeface="Comic Sans MS" pitchFamily="66" charset="0"/>
            </a:endParaRPr>
          </a:p>
          <a:p>
            <a:pPr algn="just">
              <a:buNone/>
            </a:pPr>
            <a:r>
              <a:rPr lang="es-MX" dirty="0">
                <a:latin typeface="Comic Sans MS" pitchFamily="66" charset="0"/>
              </a:rPr>
              <a:t> </a:t>
            </a:r>
            <a:endParaRPr lang="es-AR" dirty="0">
              <a:latin typeface="Comic Sans MS" pitchFamily="66" charset="0"/>
            </a:endParaRPr>
          </a:p>
          <a:p>
            <a:pPr lvl="0" algn="just"/>
            <a:r>
              <a:rPr lang="es-MX" dirty="0">
                <a:latin typeface="Comic Sans MS" pitchFamily="66" charset="0"/>
              </a:rPr>
              <a:t>Recline al niño hacia delante .Comprima la nariz con el pulgar y el índice por lo menos durante 10’.</a:t>
            </a:r>
            <a:endParaRPr lang="es-AR" dirty="0">
              <a:latin typeface="Comic Sans MS" pitchFamily="66" charset="0"/>
            </a:endParaRPr>
          </a:p>
          <a:p>
            <a:pPr algn="just">
              <a:buNone/>
            </a:pPr>
            <a:r>
              <a:rPr lang="es-MX" dirty="0">
                <a:latin typeface="Comic Sans MS" pitchFamily="66" charset="0"/>
              </a:rPr>
              <a:t> </a:t>
            </a:r>
            <a:endParaRPr lang="es-AR" dirty="0">
              <a:latin typeface="Comic Sans MS" pitchFamily="66" charset="0"/>
            </a:endParaRPr>
          </a:p>
          <a:p>
            <a:pPr lvl="0" algn="just"/>
            <a:r>
              <a:rPr lang="es-MX" u="sng" dirty="0">
                <a:latin typeface="Comic Sans MS" pitchFamily="66" charset="0"/>
              </a:rPr>
              <a:t>MORDEDURA HUMANA O DE ANIMALES</a:t>
            </a:r>
            <a:r>
              <a:rPr lang="es-MX" b="1" u="sng" dirty="0"/>
              <a:t>:</a:t>
            </a:r>
          </a:p>
          <a:p>
            <a:pPr lvl="0" algn="just"/>
            <a:r>
              <a:rPr lang="es-MX" dirty="0">
                <a:latin typeface="Comic Sans MS" pitchFamily="66" charset="0"/>
              </a:rPr>
              <a:t>Lave bien con agua y jabón. Si sangra, aplique compresión local por más de 5 minutos.</a:t>
            </a:r>
            <a:endParaRPr lang="es-AR" dirty="0">
              <a:latin typeface="Comic Sans MS" pitchFamily="66" charset="0"/>
            </a:endParaRPr>
          </a:p>
          <a:p>
            <a:pPr>
              <a:buNone/>
            </a:pPr>
            <a:r>
              <a:rPr lang="es-MX" dirty="0"/>
              <a:t> </a:t>
            </a:r>
            <a:endParaRPr lang="es-AR" dirty="0"/>
          </a:p>
          <a:p>
            <a:endParaRPr lang="es-A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solidFill>
                  <a:schemeClr val="tx1"/>
                </a:solidFill>
                <a:latin typeface="Comic Sans MS" pitchFamily="66" charset="0"/>
              </a:rPr>
              <a:t>Introducción</a:t>
            </a:r>
          </a:p>
        </p:txBody>
      </p:sp>
      <p:sp>
        <p:nvSpPr>
          <p:cNvPr id="3" name="2 Marcador de contenido"/>
          <p:cNvSpPr>
            <a:spLocks noGrp="1"/>
          </p:cNvSpPr>
          <p:nvPr>
            <p:ph sz="quarter" idx="1"/>
          </p:nvPr>
        </p:nvSpPr>
        <p:spPr/>
        <p:txBody>
          <a:bodyPr>
            <a:normAutofit/>
          </a:bodyPr>
          <a:lstStyle/>
          <a:p>
            <a:pPr algn="just"/>
            <a:r>
              <a:rPr lang="es-ES" dirty="0">
                <a:latin typeface="Comic Sans MS" pitchFamily="66" charset="0"/>
              </a:rPr>
              <a:t>Los primeros auxilios, como su nombre lo indica, son aquellas medidas o cuidados adecuados, que se ponen en práctica frente a una emergencia para asistir a una víctima de la misma (accidente, enfermedad súbita, etc.)</a:t>
            </a:r>
          </a:p>
          <a:p>
            <a:pPr algn="just"/>
            <a:endParaRPr lang="es-ES" dirty="0">
              <a:latin typeface="Comic Sans MS" pitchFamily="66" charset="0"/>
            </a:endParaRPr>
          </a:p>
          <a:p>
            <a:pPr algn="just"/>
            <a:r>
              <a:rPr lang="es-ES" dirty="0">
                <a:latin typeface="Comic Sans MS" pitchFamily="66" charset="0"/>
              </a:rPr>
              <a:t>Los primeros auxilios deben estar guiados por el principio hipocrático de “</a:t>
            </a:r>
            <a:r>
              <a:rPr lang="es-ES" dirty="0" err="1">
                <a:latin typeface="Comic Sans MS" pitchFamily="66" charset="0"/>
              </a:rPr>
              <a:t>Primum</a:t>
            </a:r>
            <a:r>
              <a:rPr lang="es-ES" dirty="0">
                <a:latin typeface="Comic Sans MS" pitchFamily="66" charset="0"/>
              </a:rPr>
              <a:t> Non </a:t>
            </a:r>
            <a:r>
              <a:rPr lang="es-ES" dirty="0" err="1">
                <a:latin typeface="Comic Sans MS" pitchFamily="66" charset="0"/>
              </a:rPr>
              <a:t>Nosere</a:t>
            </a:r>
            <a:r>
              <a:rPr lang="es-ES" dirty="0">
                <a:latin typeface="Comic Sans MS" pitchFamily="66" charset="0"/>
              </a:rPr>
              <a:t>” (Primero No Dañar); es decir, que es fundamental conocer ”qué debe hacerse en cada situación” y “qué no debe hacerse en dicha situación”.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428604"/>
            <a:ext cx="7772400" cy="5591196"/>
          </a:xfrm>
        </p:spPr>
        <p:txBody>
          <a:bodyPr>
            <a:normAutofit/>
          </a:bodyPr>
          <a:lstStyle/>
          <a:p>
            <a:pPr>
              <a:buNone/>
            </a:pPr>
            <a:endParaRPr lang="es-AR" dirty="0"/>
          </a:p>
          <a:p>
            <a:r>
              <a:rPr lang="es-MX" b="1" u="sng" dirty="0">
                <a:latin typeface="Comic Sans MS" pitchFamily="66" charset="0"/>
              </a:rPr>
              <a:t>PICADURA DE ABEJA O AVISPA</a:t>
            </a:r>
            <a:endParaRPr lang="es-AR" dirty="0">
              <a:latin typeface="Comic Sans MS" pitchFamily="66" charset="0"/>
            </a:endParaRPr>
          </a:p>
          <a:p>
            <a:endParaRPr lang="es-AR" dirty="0"/>
          </a:p>
          <a:p>
            <a:pPr lvl="0" algn="just"/>
            <a:r>
              <a:rPr lang="es-MX" dirty="0">
                <a:latin typeface="Comic Sans MS" pitchFamily="66" charset="0"/>
              </a:rPr>
              <a:t>Si ve el aguijón quítelo raspando con un objeto romo como una tarjeta dura. </a:t>
            </a:r>
            <a:endParaRPr lang="es-AR" dirty="0">
              <a:latin typeface="Comic Sans MS" pitchFamily="66" charset="0"/>
            </a:endParaRPr>
          </a:p>
          <a:p>
            <a:pPr lvl="0" algn="just"/>
            <a:r>
              <a:rPr lang="es-MX" dirty="0">
                <a:latin typeface="Comic Sans MS" pitchFamily="66" charset="0"/>
              </a:rPr>
              <a:t>NO saque el aguijón tirando hacia fuera pues podría inyectar mayor cantidad de toxina. Lave bien con agua y jabón. </a:t>
            </a:r>
            <a:endParaRPr lang="es-AR" dirty="0">
              <a:latin typeface="Comic Sans MS" pitchFamily="66" charset="0"/>
            </a:endParaRPr>
          </a:p>
          <a:p>
            <a:pPr lvl="0" algn="just"/>
            <a:r>
              <a:rPr lang="es-MX" dirty="0">
                <a:latin typeface="Comic Sans MS" pitchFamily="66" charset="0"/>
              </a:rPr>
              <a:t>Aplique un paño mojado con agua fría ó hielo.</a:t>
            </a:r>
            <a:endParaRPr lang="es-AR" dirty="0">
              <a:latin typeface="Comic Sans MS" pitchFamily="66" charset="0"/>
            </a:endParaRPr>
          </a:p>
          <a:p>
            <a:endParaRPr lang="es-A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357166"/>
            <a:ext cx="7772400" cy="5662634"/>
          </a:xfrm>
        </p:spPr>
        <p:txBody>
          <a:bodyPr>
            <a:normAutofit fontScale="92500" lnSpcReduction="20000"/>
          </a:bodyPr>
          <a:lstStyle/>
          <a:p>
            <a:r>
              <a:rPr lang="es-MX" b="1" u="sng" dirty="0">
                <a:latin typeface="Comic Sans MS" pitchFamily="66" charset="0"/>
              </a:rPr>
              <a:t>GOLPE DE CALOR</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pPr lvl="0" algn="just"/>
            <a:r>
              <a:rPr lang="es-MX" dirty="0">
                <a:latin typeface="Comic Sans MS" pitchFamily="66" charset="0"/>
              </a:rPr>
              <a:t>Acueste al niño en un ambiente fresco y eleve sus miembros inferiores. </a:t>
            </a:r>
            <a:endParaRPr lang="es-AR" dirty="0">
              <a:latin typeface="Comic Sans MS" pitchFamily="66" charset="0"/>
            </a:endParaRPr>
          </a:p>
          <a:p>
            <a:pPr lvl="0" algn="just"/>
            <a:r>
              <a:rPr lang="es-MX" dirty="0">
                <a:latin typeface="Comic Sans MS" pitchFamily="66" charset="0"/>
              </a:rPr>
              <a:t>Aplique toallas húmedas sobre su cuerpo. </a:t>
            </a:r>
            <a:endParaRPr lang="es-AR" dirty="0">
              <a:latin typeface="Comic Sans MS" pitchFamily="66" charset="0"/>
            </a:endParaRPr>
          </a:p>
          <a:p>
            <a:pPr lvl="0" algn="just"/>
            <a:r>
              <a:rPr lang="es-MX" dirty="0">
                <a:latin typeface="Comic Sans MS" pitchFamily="66" charset="0"/>
              </a:rPr>
              <a:t>Si el niño está consciente y no vomita ofrézcale 150 </a:t>
            </a:r>
            <a:r>
              <a:rPr lang="es-MX" dirty="0" err="1">
                <a:latin typeface="Comic Sans MS" pitchFamily="66" charset="0"/>
              </a:rPr>
              <a:t>cc</a:t>
            </a:r>
            <a:r>
              <a:rPr lang="es-MX" dirty="0">
                <a:latin typeface="Comic Sans MS" pitchFamily="66" charset="0"/>
              </a:rPr>
              <a:t>.</a:t>
            </a:r>
            <a:endParaRPr lang="es-AR" dirty="0">
              <a:latin typeface="Comic Sans MS" pitchFamily="66" charset="0"/>
            </a:endParaRPr>
          </a:p>
          <a:p>
            <a:pPr lvl="0" algn="just"/>
            <a:r>
              <a:rPr lang="es-MX" dirty="0">
                <a:latin typeface="Comic Sans MS" pitchFamily="66" charset="0"/>
              </a:rPr>
              <a:t> De agua fresca cada 15’.Controle la T°. </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r>
              <a:rPr lang="es-MX" b="1" u="sng" dirty="0">
                <a:latin typeface="Comic Sans MS" pitchFamily="66" charset="0"/>
              </a:rPr>
              <a:t>AHOGAMIENTO POR INMERSIÓN</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pPr lvl="0" algn="just"/>
            <a:r>
              <a:rPr lang="es-MX" dirty="0">
                <a:latin typeface="Comic Sans MS" pitchFamily="66" charset="0"/>
              </a:rPr>
              <a:t>Retire inmediatamente al niño del agua. </a:t>
            </a:r>
            <a:endParaRPr lang="es-AR" dirty="0">
              <a:latin typeface="Comic Sans MS" pitchFamily="66" charset="0"/>
            </a:endParaRPr>
          </a:p>
          <a:p>
            <a:pPr lvl="0" algn="just"/>
            <a:r>
              <a:rPr lang="es-MX" dirty="0">
                <a:latin typeface="Comic Sans MS" pitchFamily="66" charset="0"/>
              </a:rPr>
              <a:t>Llame a alguien para que pida asistencia médica de urgencia. </a:t>
            </a:r>
            <a:endParaRPr lang="es-AR" dirty="0">
              <a:latin typeface="Comic Sans MS" pitchFamily="66" charset="0"/>
            </a:endParaRPr>
          </a:p>
          <a:p>
            <a:pPr lvl="0" algn="just"/>
            <a:r>
              <a:rPr lang="es-MX" dirty="0">
                <a:latin typeface="Comic Sans MS" pitchFamily="66" charset="0"/>
              </a:rPr>
              <a:t>Si el niño no respira comience la respiración artificial. </a:t>
            </a:r>
            <a:endParaRPr lang="es-AR" dirty="0">
              <a:latin typeface="Comic Sans MS" pitchFamily="66" charset="0"/>
            </a:endParaRPr>
          </a:p>
          <a:p>
            <a:pPr lvl="0" algn="just"/>
            <a:r>
              <a:rPr lang="es-MX" dirty="0">
                <a:latin typeface="Comic Sans MS" pitchFamily="66" charset="0"/>
              </a:rPr>
              <a:t>Si el niño no tiene pulso aplique 30 compresiones torácicas por cada respiración artificial.</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endParaRPr lang="es-A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571480"/>
            <a:ext cx="7772400" cy="5448320"/>
          </a:xfrm>
        </p:spPr>
        <p:txBody>
          <a:bodyPr>
            <a:normAutofit/>
          </a:bodyPr>
          <a:lstStyle/>
          <a:p>
            <a:r>
              <a:rPr lang="es-MX" b="1" u="sng" dirty="0">
                <a:latin typeface="Comic Sans MS" pitchFamily="66" charset="0"/>
              </a:rPr>
              <a:t>CONVULSIONES</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pPr lvl="0" algn="just"/>
            <a:r>
              <a:rPr lang="es-MX" dirty="0">
                <a:latin typeface="Comic Sans MS" pitchFamily="66" charset="0"/>
              </a:rPr>
              <a:t>Proteja al niño de los golpes.</a:t>
            </a:r>
            <a:endParaRPr lang="es-AR" dirty="0">
              <a:latin typeface="Comic Sans MS" pitchFamily="66" charset="0"/>
            </a:endParaRPr>
          </a:p>
          <a:p>
            <a:pPr lvl="0" algn="just"/>
            <a:r>
              <a:rPr lang="es-MX" dirty="0">
                <a:latin typeface="Comic Sans MS" pitchFamily="66" charset="0"/>
              </a:rPr>
              <a:t> Evite la aspiración acostando al niño de costado.</a:t>
            </a:r>
            <a:endParaRPr lang="es-AR" dirty="0">
              <a:latin typeface="Comic Sans MS" pitchFamily="66" charset="0"/>
            </a:endParaRPr>
          </a:p>
          <a:p>
            <a:pPr lvl="0" algn="just"/>
            <a:r>
              <a:rPr lang="es-MX" dirty="0">
                <a:latin typeface="Comic Sans MS" pitchFamily="66" charset="0"/>
              </a:rPr>
              <a:t> NO introduzca objetos ó sus dedos en la boca.</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r>
              <a:rPr lang="es-MX" b="1" u="sng" dirty="0">
                <a:latin typeface="Comic Sans MS" pitchFamily="66" charset="0"/>
              </a:rPr>
              <a:t>DESMAYOS</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pPr lvl="0" algn="just"/>
            <a:r>
              <a:rPr lang="es-MX" dirty="0">
                <a:latin typeface="Comic Sans MS" pitchFamily="66" charset="0"/>
              </a:rPr>
              <a:t>Acueste al niño sobre su espalda con la cabeza girada hacia un costado y los miembros inferiores elevados.</a:t>
            </a:r>
            <a:endParaRPr lang="es-AR" dirty="0">
              <a:latin typeface="Comic Sans MS" pitchFamily="66" charset="0"/>
            </a:endParaRPr>
          </a:p>
          <a:p>
            <a:pPr lvl="0" algn="just"/>
            <a:r>
              <a:rPr lang="es-MX" dirty="0">
                <a:latin typeface="Comic Sans MS" pitchFamily="66" charset="0"/>
              </a:rPr>
              <a:t> NO ofrezca nada para beber ó comer.</a:t>
            </a:r>
            <a:endParaRPr lang="es-AR" dirty="0">
              <a:latin typeface="Comic Sans MS" pitchFamily="66" charset="0"/>
            </a:endParaRPr>
          </a:p>
          <a:p>
            <a:endParaRPr lang="es-AR" dirty="0">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142852"/>
            <a:ext cx="7772400" cy="5876948"/>
          </a:xfrm>
        </p:spPr>
        <p:txBody>
          <a:bodyPr>
            <a:normAutofit fontScale="77500" lnSpcReduction="20000"/>
          </a:bodyPr>
          <a:lstStyle/>
          <a:p>
            <a:r>
              <a:rPr lang="es-MX" sz="3400" b="1" u="sng" dirty="0">
                <a:latin typeface="Comic Sans MS" pitchFamily="66" charset="0"/>
              </a:rPr>
              <a:t>ACCIDENTES OCULARES</a:t>
            </a:r>
            <a:endParaRPr lang="es-AR" sz="3400" dirty="0">
              <a:latin typeface="Comic Sans MS" pitchFamily="66" charset="0"/>
            </a:endParaRPr>
          </a:p>
          <a:p>
            <a:pPr>
              <a:buNone/>
            </a:pPr>
            <a:r>
              <a:rPr lang="es-MX" sz="3400" dirty="0">
                <a:latin typeface="Comic Sans MS" pitchFamily="66" charset="0"/>
              </a:rPr>
              <a:t> </a:t>
            </a:r>
            <a:endParaRPr lang="es-AR" sz="3400" dirty="0">
              <a:latin typeface="Comic Sans MS" pitchFamily="66" charset="0"/>
            </a:endParaRPr>
          </a:p>
          <a:p>
            <a:pPr lvl="0" algn="just"/>
            <a:r>
              <a:rPr lang="es-MX" sz="3400" dirty="0">
                <a:latin typeface="Comic Sans MS" pitchFamily="66" charset="0"/>
              </a:rPr>
              <a:t>Salpicaduras de sustancias químicas</a:t>
            </a:r>
            <a:endParaRPr lang="es-AR" sz="3400" dirty="0">
              <a:latin typeface="Comic Sans MS" pitchFamily="66" charset="0"/>
            </a:endParaRPr>
          </a:p>
          <a:p>
            <a:pPr lvl="0" algn="just"/>
            <a:r>
              <a:rPr lang="es-MX" sz="3400" dirty="0">
                <a:latin typeface="Comic Sans MS" pitchFamily="66" charset="0"/>
              </a:rPr>
              <a:t>Enjuague el ojo con abundante agua tibia por lo menos durante 15’.Trate de mantenerlo abierto.</a:t>
            </a:r>
            <a:endParaRPr lang="es-AR" sz="3400" dirty="0">
              <a:latin typeface="Comic Sans MS" pitchFamily="66" charset="0"/>
            </a:endParaRPr>
          </a:p>
          <a:p>
            <a:pPr lvl="0" algn="just"/>
            <a:r>
              <a:rPr lang="es-MX" sz="3400" dirty="0">
                <a:latin typeface="Comic Sans MS" pitchFamily="66" charset="0"/>
              </a:rPr>
              <a:t>NO aplique medicaciones.</a:t>
            </a:r>
            <a:endParaRPr lang="es-AR" sz="3400" dirty="0">
              <a:latin typeface="Comic Sans MS" pitchFamily="66" charset="0"/>
            </a:endParaRPr>
          </a:p>
          <a:p>
            <a:pPr lvl="0" algn="just"/>
            <a:r>
              <a:rPr lang="es-MX" sz="3400" dirty="0">
                <a:latin typeface="Comic Sans MS" pitchFamily="66" charset="0"/>
              </a:rPr>
              <a:t> Luego cubra con gasa estéril.</a:t>
            </a:r>
            <a:endParaRPr lang="es-AR" sz="3400" dirty="0">
              <a:latin typeface="Comic Sans MS" pitchFamily="66" charset="0"/>
            </a:endParaRPr>
          </a:p>
          <a:p>
            <a:pPr>
              <a:buNone/>
            </a:pPr>
            <a:r>
              <a:rPr lang="es-MX" sz="3400" dirty="0">
                <a:latin typeface="Comic Sans MS" pitchFamily="66" charset="0"/>
              </a:rPr>
              <a:t> </a:t>
            </a:r>
            <a:endParaRPr lang="es-AR" sz="3400" dirty="0">
              <a:latin typeface="Comic Sans MS" pitchFamily="66" charset="0"/>
            </a:endParaRPr>
          </a:p>
          <a:p>
            <a:r>
              <a:rPr lang="es-MX" sz="3400" b="1" u="sng" dirty="0">
                <a:latin typeface="Comic Sans MS" pitchFamily="66" charset="0"/>
              </a:rPr>
              <a:t>TRAUMATISMO OCULAR:</a:t>
            </a:r>
            <a:endParaRPr lang="es-AR" sz="3400" dirty="0">
              <a:latin typeface="Comic Sans MS" pitchFamily="66" charset="0"/>
            </a:endParaRPr>
          </a:p>
          <a:p>
            <a:pPr>
              <a:buNone/>
            </a:pPr>
            <a:r>
              <a:rPr lang="es-MX" sz="3400" dirty="0">
                <a:latin typeface="Comic Sans MS" pitchFamily="66" charset="0"/>
              </a:rPr>
              <a:t> </a:t>
            </a:r>
            <a:endParaRPr lang="es-AR" sz="3400" dirty="0">
              <a:latin typeface="Comic Sans MS" pitchFamily="66" charset="0"/>
            </a:endParaRPr>
          </a:p>
          <a:p>
            <a:pPr lvl="0" algn="just"/>
            <a:r>
              <a:rPr lang="es-MX" sz="3400" dirty="0">
                <a:latin typeface="Comic Sans MS" pitchFamily="66" charset="0"/>
              </a:rPr>
              <a:t>Todo ojo traumatizado ó doloroso debe ser visto por un especialista. </a:t>
            </a:r>
            <a:endParaRPr lang="es-AR" sz="3400" dirty="0">
              <a:latin typeface="Comic Sans MS" pitchFamily="66" charset="0"/>
            </a:endParaRPr>
          </a:p>
          <a:p>
            <a:pPr lvl="0" algn="just"/>
            <a:r>
              <a:rPr lang="es-MX" sz="3400" dirty="0">
                <a:latin typeface="Comic Sans MS" pitchFamily="66" charset="0"/>
              </a:rPr>
              <a:t>Cubrir el ojo con gasa estéril</a:t>
            </a:r>
            <a:r>
              <a:rPr lang="es-MX" sz="3400" dirty="0"/>
              <a:t>.</a:t>
            </a:r>
            <a:endParaRPr lang="es-AR" sz="3400" dirty="0"/>
          </a:p>
          <a:p>
            <a:pPr>
              <a:buNone/>
            </a:pPr>
            <a:r>
              <a:rPr lang="es-MX" sz="3400" dirty="0"/>
              <a:t> </a:t>
            </a:r>
            <a:endParaRPr lang="es-AR" sz="3400" dirty="0"/>
          </a:p>
          <a:p>
            <a:endParaRPr lang="es-AR" dirty="0"/>
          </a:p>
          <a:p>
            <a:endParaRPr lang="es-A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500042"/>
            <a:ext cx="7772400" cy="5519758"/>
          </a:xfrm>
        </p:spPr>
        <p:txBody>
          <a:bodyPr>
            <a:normAutofit fontScale="85000" lnSpcReduction="20000"/>
          </a:bodyPr>
          <a:lstStyle/>
          <a:p>
            <a:r>
              <a:rPr lang="es-MX" b="1" u="sng" dirty="0">
                <a:latin typeface="Comic Sans MS" pitchFamily="66" charset="0"/>
              </a:rPr>
              <a:t>TÓXICOS EN CONTACTO CON LA PIEL</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pPr lvl="0" algn="just"/>
            <a:r>
              <a:rPr lang="es-MX" dirty="0">
                <a:latin typeface="Comic Sans MS" pitchFamily="66" charset="0"/>
              </a:rPr>
              <a:t>Quite la ropa y lave con abundante agua tibia y jabón. </a:t>
            </a:r>
            <a:endParaRPr lang="es-AR" dirty="0">
              <a:latin typeface="Comic Sans MS" pitchFamily="66" charset="0"/>
            </a:endParaRPr>
          </a:p>
          <a:p>
            <a:pPr lvl="0" algn="just"/>
            <a:r>
              <a:rPr lang="es-MX" dirty="0">
                <a:latin typeface="Comic Sans MS" pitchFamily="66" charset="0"/>
              </a:rPr>
              <a:t>Use guantes. </a:t>
            </a:r>
            <a:endParaRPr lang="es-AR" dirty="0">
              <a:latin typeface="Comic Sans MS" pitchFamily="66" charset="0"/>
            </a:endParaRPr>
          </a:p>
          <a:p>
            <a:pPr lvl="0" algn="just"/>
            <a:r>
              <a:rPr lang="es-MX" dirty="0">
                <a:latin typeface="Comic Sans MS" pitchFamily="66" charset="0"/>
              </a:rPr>
              <a:t>Llame urgente a Toxicología.</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pPr>
              <a:buNone/>
            </a:pPr>
            <a:r>
              <a:rPr lang="es-MX" b="1" dirty="0">
                <a:latin typeface="Comic Sans MS" pitchFamily="66" charset="0"/>
              </a:rPr>
              <a:t> </a:t>
            </a:r>
            <a:endParaRPr lang="es-AR" dirty="0">
              <a:latin typeface="Comic Sans MS" pitchFamily="66" charset="0"/>
            </a:endParaRPr>
          </a:p>
          <a:p>
            <a:pPr>
              <a:buNone/>
            </a:pPr>
            <a:r>
              <a:rPr lang="es-MX" b="1" dirty="0"/>
              <a:t> </a:t>
            </a:r>
            <a:endParaRPr lang="es-AR" dirty="0"/>
          </a:p>
          <a:p>
            <a:r>
              <a:rPr lang="es-MX" b="1" u="sng" dirty="0">
                <a:latin typeface="Comic Sans MS" pitchFamily="66" charset="0"/>
              </a:rPr>
              <a:t>INGESTION DE TÓXICOS</a:t>
            </a:r>
            <a:endParaRPr lang="es-AR" dirty="0">
              <a:latin typeface="Comic Sans MS" pitchFamily="66" charset="0"/>
            </a:endParaRPr>
          </a:p>
          <a:p>
            <a:pPr>
              <a:buNone/>
            </a:pPr>
            <a:r>
              <a:rPr lang="es-MX" b="1" dirty="0">
                <a:latin typeface="Comic Sans MS" pitchFamily="66" charset="0"/>
              </a:rPr>
              <a:t> </a:t>
            </a:r>
            <a:endParaRPr lang="es-AR" dirty="0">
              <a:latin typeface="Comic Sans MS" pitchFamily="66" charset="0"/>
            </a:endParaRPr>
          </a:p>
          <a:p>
            <a:pPr lvl="0"/>
            <a:r>
              <a:rPr lang="es-MX" dirty="0">
                <a:latin typeface="Comic Sans MS" pitchFamily="66" charset="0"/>
              </a:rPr>
              <a:t>Cualquier sustancia no comestible es potencialmente tóxica.</a:t>
            </a:r>
            <a:endParaRPr lang="es-AR" dirty="0">
              <a:latin typeface="Comic Sans MS" pitchFamily="66" charset="0"/>
            </a:endParaRPr>
          </a:p>
          <a:p>
            <a:pPr lvl="0"/>
            <a:r>
              <a:rPr lang="es-MX" dirty="0">
                <a:latin typeface="Comic Sans MS" pitchFamily="66" charset="0"/>
              </a:rPr>
              <a:t>No induzca el vómito sin consultar.</a:t>
            </a:r>
            <a:endParaRPr lang="es-AR" dirty="0">
              <a:latin typeface="Comic Sans MS" pitchFamily="66" charset="0"/>
            </a:endParaRPr>
          </a:p>
          <a:p>
            <a:pPr lvl="0"/>
            <a:r>
              <a:rPr lang="es-MX" dirty="0">
                <a:latin typeface="Comic Sans MS" pitchFamily="66" charset="0"/>
              </a:rPr>
              <a:t>No dar líquidos sin consultar</a:t>
            </a:r>
            <a:r>
              <a:rPr lang="es-MX" u="sng" dirty="0">
                <a:latin typeface="Comic Sans MS" pitchFamily="66" charset="0"/>
              </a:rPr>
              <a:t>.</a:t>
            </a:r>
            <a:endParaRPr lang="es-AR" dirty="0">
              <a:latin typeface="Comic Sans MS" pitchFamily="66" charset="0"/>
            </a:endParaRPr>
          </a:p>
          <a:p>
            <a:pPr lvl="0"/>
            <a:r>
              <a:rPr lang="es-MX" b="1" u="sng" dirty="0">
                <a:latin typeface="Comic Sans MS" pitchFamily="66" charset="0"/>
              </a:rPr>
              <a:t>Comunicarse inmediatamente: 4 962 6666  ó   </a:t>
            </a:r>
          </a:p>
          <a:p>
            <a:pPr lvl="0"/>
            <a:r>
              <a:rPr lang="es-MX" b="1" u="sng" dirty="0">
                <a:latin typeface="Comic Sans MS" pitchFamily="66" charset="0"/>
              </a:rPr>
              <a:t>4 962 2247</a:t>
            </a:r>
            <a:endParaRPr lang="es-AR" dirty="0">
              <a:latin typeface="Comic Sans MS" pitchFamily="66" charset="0"/>
            </a:endParaRPr>
          </a:p>
          <a:p>
            <a:pPr>
              <a:buNone/>
            </a:pPr>
            <a:r>
              <a:rPr lang="es-MX" dirty="0">
                <a:latin typeface="Comic Sans MS" pitchFamily="66" charset="0"/>
              </a:rPr>
              <a:t> </a:t>
            </a:r>
            <a:endParaRPr lang="es-AR" dirty="0">
              <a:latin typeface="Comic Sans MS" pitchFamily="66" charset="0"/>
            </a:endParaRPr>
          </a:p>
          <a:p>
            <a:endParaRPr lang="es-AR" dirty="0">
              <a:latin typeface="Comic Sans MS" pitchFamily="66"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500042"/>
            <a:ext cx="7772400" cy="5519758"/>
          </a:xfrm>
        </p:spPr>
        <p:txBody>
          <a:bodyPr/>
          <a:lstStyle/>
          <a:p>
            <a:r>
              <a:rPr lang="es-MX" b="1" u="sng" dirty="0">
                <a:latin typeface="Comic Sans MS" pitchFamily="66" charset="0"/>
              </a:rPr>
              <a:t>LESIONES DENTALES</a:t>
            </a:r>
            <a:endParaRPr lang="es-AR" dirty="0">
              <a:latin typeface="Comic Sans MS" pitchFamily="66" charset="0"/>
            </a:endParaRPr>
          </a:p>
          <a:p>
            <a:pPr algn="just">
              <a:buNone/>
            </a:pPr>
            <a:r>
              <a:rPr lang="es-MX" dirty="0">
                <a:latin typeface="Comic Sans MS" pitchFamily="66" charset="0"/>
              </a:rPr>
              <a:t> </a:t>
            </a:r>
            <a:endParaRPr lang="es-AR" dirty="0">
              <a:latin typeface="Comic Sans MS" pitchFamily="66" charset="0"/>
            </a:endParaRPr>
          </a:p>
          <a:p>
            <a:pPr lvl="0" algn="just"/>
            <a:r>
              <a:rPr lang="es-MX" dirty="0">
                <a:latin typeface="Comic Sans MS" pitchFamily="66" charset="0"/>
              </a:rPr>
              <a:t>Busque al diente desprendido. </a:t>
            </a:r>
            <a:endParaRPr lang="es-AR" dirty="0">
              <a:latin typeface="Comic Sans MS" pitchFamily="66" charset="0"/>
            </a:endParaRPr>
          </a:p>
          <a:p>
            <a:pPr lvl="0" algn="just"/>
            <a:r>
              <a:rPr lang="es-MX" dirty="0">
                <a:latin typeface="Comic Sans MS" pitchFamily="66" charset="0"/>
              </a:rPr>
              <a:t>Tómelo por su corona, nunca toque la raíz.</a:t>
            </a:r>
            <a:endParaRPr lang="es-AR" dirty="0">
              <a:latin typeface="Comic Sans MS" pitchFamily="66" charset="0"/>
            </a:endParaRPr>
          </a:p>
          <a:p>
            <a:pPr lvl="0" algn="just"/>
            <a:r>
              <a:rPr lang="es-MX" dirty="0">
                <a:latin typeface="Comic Sans MS" pitchFamily="66" charset="0"/>
              </a:rPr>
              <a:t> Enjuague al diente suavemente en leche fresca y consérvelo allí. </a:t>
            </a:r>
            <a:endParaRPr lang="es-AR" dirty="0">
              <a:latin typeface="Comic Sans MS" pitchFamily="66" charset="0"/>
            </a:endParaRPr>
          </a:p>
          <a:p>
            <a:pPr lvl="0" algn="just"/>
            <a:r>
              <a:rPr lang="es-MX" dirty="0">
                <a:latin typeface="Comic Sans MS" pitchFamily="66" charset="0"/>
              </a:rPr>
              <a:t>Para detener el sangrado comprima con una gasa. </a:t>
            </a:r>
            <a:endParaRPr lang="es-AR" dirty="0">
              <a:latin typeface="Comic Sans MS" pitchFamily="66" charset="0"/>
            </a:endParaRPr>
          </a:p>
          <a:p>
            <a:pPr lvl="0" algn="just"/>
            <a:r>
              <a:rPr lang="es-MX" dirty="0">
                <a:latin typeface="Comic Sans MS" pitchFamily="66" charset="0"/>
              </a:rPr>
              <a:t>Consulte urgente con un odontólogo. Si un diente se fractura se toma el trozo roto y se lava con agua tibia.</a:t>
            </a:r>
            <a:endParaRPr lang="es-AR" dirty="0">
              <a:latin typeface="Comic Sans MS" pitchFamily="66"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868478"/>
          </a:xfrm>
        </p:spPr>
        <p:txBody>
          <a:bodyPr>
            <a:normAutofit fontScale="90000"/>
          </a:bodyPr>
          <a:lstStyle/>
          <a:p>
            <a:pPr algn="ctr"/>
            <a:br>
              <a:rPr lang="es-AR" dirty="0"/>
            </a:br>
            <a:br>
              <a:rPr lang="es-AR" dirty="0"/>
            </a:br>
            <a:br>
              <a:rPr lang="es-AR" dirty="0"/>
            </a:br>
            <a:br>
              <a:rPr lang="es-AR" dirty="0"/>
            </a:br>
            <a:r>
              <a:rPr lang="es-AR" dirty="0">
                <a:solidFill>
                  <a:schemeClr val="tx1"/>
                </a:solidFill>
                <a:latin typeface="Comic Sans MS" pitchFamily="66" charset="0"/>
              </a:rPr>
              <a:t>Obstrucción de Vía Aérea</a:t>
            </a:r>
            <a:br>
              <a:rPr lang="es-AR" dirty="0">
                <a:solidFill>
                  <a:schemeClr val="tx1"/>
                </a:solidFill>
                <a:latin typeface="Comic Sans MS" pitchFamily="66" charset="0"/>
              </a:rPr>
            </a:br>
            <a:r>
              <a:rPr lang="es-AR" dirty="0">
                <a:solidFill>
                  <a:schemeClr val="tx1"/>
                </a:solidFill>
                <a:latin typeface="Comic Sans MS" pitchFamily="66" charset="0"/>
              </a:rPr>
              <a:t>por </a:t>
            </a:r>
            <a:br>
              <a:rPr lang="es-AR" dirty="0">
                <a:solidFill>
                  <a:schemeClr val="tx1"/>
                </a:solidFill>
                <a:latin typeface="Comic Sans MS" pitchFamily="66" charset="0"/>
              </a:rPr>
            </a:br>
            <a:r>
              <a:rPr lang="es-AR" dirty="0">
                <a:solidFill>
                  <a:schemeClr val="tx1"/>
                </a:solidFill>
                <a:latin typeface="Comic Sans MS" pitchFamily="66" charset="0"/>
              </a:rPr>
              <a:t>cuerpo extraño</a:t>
            </a:r>
            <a:br>
              <a:rPr lang="es-AR" dirty="0">
                <a:solidFill>
                  <a:schemeClr val="tx1"/>
                </a:solidFill>
                <a:latin typeface="Comic Sans MS" pitchFamily="66" charset="0"/>
              </a:rPr>
            </a:br>
            <a:r>
              <a:rPr lang="es-AR" dirty="0">
                <a:solidFill>
                  <a:schemeClr val="tx1"/>
                </a:solidFill>
                <a:latin typeface="Comic Sans MS" pitchFamily="66" charset="0"/>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descr="Resultado de imagen para maniobra de desobstrucción de la via aere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AR"/>
          </a:p>
        </p:txBody>
      </p:sp>
      <p:pic>
        <p:nvPicPr>
          <p:cNvPr id="35844" name="Picture 4" descr="Enlace permanente de imagen incrustada"/>
          <p:cNvPicPr>
            <a:picLocks noChangeAspect="1" noChangeArrowheads="1"/>
          </p:cNvPicPr>
          <p:nvPr/>
        </p:nvPicPr>
        <p:blipFill>
          <a:blip r:embed="rId2"/>
          <a:srcRect/>
          <a:stretch>
            <a:fillRect/>
          </a:stretch>
        </p:blipFill>
        <p:spPr bwMode="auto">
          <a:xfrm>
            <a:off x="714348" y="571480"/>
            <a:ext cx="7572428" cy="5857916"/>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solidFill>
                  <a:schemeClr val="tx1"/>
                </a:solidFill>
                <a:latin typeface="Comic Sans MS" pitchFamily="66" charset="0"/>
              </a:rPr>
              <a:t>Maniobra de </a:t>
            </a:r>
            <a:r>
              <a:rPr lang="es-AR" dirty="0" err="1">
                <a:solidFill>
                  <a:schemeClr val="tx1"/>
                </a:solidFill>
                <a:latin typeface="Comic Sans MS" pitchFamily="66" charset="0"/>
              </a:rPr>
              <a:t>Heimlich</a:t>
            </a:r>
            <a:r>
              <a:rPr lang="es-AR" dirty="0">
                <a:solidFill>
                  <a:schemeClr val="tx1"/>
                </a:solidFill>
                <a:latin typeface="Comic Sans MS" pitchFamily="66" charset="0"/>
              </a:rPr>
              <a:t> </a:t>
            </a:r>
          </a:p>
        </p:txBody>
      </p:sp>
      <p:pic>
        <p:nvPicPr>
          <p:cNvPr id="39938" name="Picture 2" descr="C:\Users\rosana\Desktop\maniobra.jpg"/>
          <p:cNvPicPr>
            <a:picLocks noGrp="1" noChangeAspect="1" noChangeArrowheads="1"/>
          </p:cNvPicPr>
          <p:nvPr>
            <p:ph sz="quarter" idx="1"/>
          </p:nvPr>
        </p:nvPicPr>
        <p:blipFill>
          <a:blip r:embed="rId2"/>
          <a:srcRect/>
          <a:stretch>
            <a:fillRect/>
          </a:stretch>
        </p:blipFill>
        <p:spPr bwMode="auto">
          <a:xfrm>
            <a:off x="714348" y="1714488"/>
            <a:ext cx="7215238" cy="4572032"/>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solidFill>
                  <a:schemeClr val="tx1"/>
                </a:solidFill>
                <a:latin typeface="Comic Sans MS" pitchFamily="66" charset="0"/>
              </a:rPr>
              <a:t>Maniobra de desobstrucción</a:t>
            </a:r>
          </a:p>
        </p:txBody>
      </p:sp>
      <p:sp>
        <p:nvSpPr>
          <p:cNvPr id="3" name="2 Marcador de contenido"/>
          <p:cNvSpPr>
            <a:spLocks noGrp="1"/>
          </p:cNvSpPr>
          <p:nvPr>
            <p:ph sz="quarter" idx="1"/>
          </p:nvPr>
        </p:nvSpPr>
        <p:spPr/>
        <p:txBody>
          <a:bodyPr>
            <a:normAutofit/>
          </a:bodyPr>
          <a:lstStyle/>
          <a:p>
            <a:pPr algn="just"/>
            <a:r>
              <a:rPr lang="es-AR" dirty="0">
                <a:latin typeface="Comic Sans MS" pitchFamily="66" charset="0"/>
              </a:rPr>
              <a:t>Si el niño tiene </a:t>
            </a:r>
            <a:r>
              <a:rPr lang="es-AR" u="sng" dirty="0">
                <a:latin typeface="Comic Sans MS" pitchFamily="66" charset="0"/>
              </a:rPr>
              <a:t>menos de un año:</a:t>
            </a:r>
          </a:p>
          <a:p>
            <a:pPr algn="just"/>
            <a:r>
              <a:rPr lang="es-AR" dirty="0">
                <a:latin typeface="Comic Sans MS" pitchFamily="66" charset="0"/>
              </a:rPr>
              <a:t>1-Siéntese y apoye al niño boca abajo sobre su antebrazo.</a:t>
            </a:r>
          </a:p>
          <a:p>
            <a:pPr algn="just"/>
            <a:r>
              <a:rPr lang="es-AR" dirty="0">
                <a:latin typeface="Comic Sans MS" pitchFamily="66" charset="0"/>
              </a:rPr>
              <a:t>2-Sujételo colocando sus dedos índice y mayor al costado de la boca.</a:t>
            </a:r>
          </a:p>
          <a:p>
            <a:pPr algn="just"/>
            <a:r>
              <a:rPr lang="es-AR" dirty="0">
                <a:latin typeface="Comic Sans MS" pitchFamily="66" charset="0"/>
              </a:rPr>
              <a:t>3-Con el talón de su otra mano, aplique cinco golpes secos entre los omóplatos.</a:t>
            </a:r>
          </a:p>
          <a:p>
            <a:pPr algn="just"/>
            <a:r>
              <a:rPr lang="es-AR" dirty="0">
                <a:latin typeface="Comic Sans MS" pitchFamily="66" charset="0"/>
              </a:rPr>
              <a:t>4-Gire al niño sobre su otro antebrazo, y con dos dedos aplique cinco compresiones en el centro del pecho, por  debajo de la línea de las tetillas.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85728"/>
            <a:ext cx="8229600" cy="5840435"/>
          </a:xfrm>
        </p:spPr>
        <p:txBody>
          <a:bodyPr>
            <a:normAutofit/>
          </a:bodyPr>
          <a:lstStyle/>
          <a:p>
            <a:pPr algn="just"/>
            <a:r>
              <a:rPr lang="es-ES" dirty="0">
                <a:latin typeface="Comic Sans MS" pitchFamily="66" charset="0"/>
              </a:rPr>
              <a:t>Saber qué hacer, implica auxiliar correctamente a la víctima hasta que llegue la ayuda médica. Los primeros auxilios permiten atender y ayudar a la víctima hasta la llegada del médico. </a:t>
            </a:r>
            <a:r>
              <a:rPr lang="es-ES" u="sng" dirty="0">
                <a:latin typeface="Comic Sans MS" pitchFamily="66" charset="0"/>
              </a:rPr>
              <a:t>Bajo ningún concepto reemplazan la tarea del médico.</a:t>
            </a:r>
          </a:p>
          <a:p>
            <a:pPr algn="just">
              <a:buNone/>
            </a:pPr>
            <a:endParaRPr lang="es-ES" u="sng" dirty="0">
              <a:latin typeface="Comic Sans MS" pitchFamily="66" charset="0"/>
            </a:endParaRPr>
          </a:p>
          <a:p>
            <a:pPr algn="just"/>
            <a:r>
              <a:rPr lang="es-ES" dirty="0">
                <a:latin typeface="Comic Sans MS" pitchFamily="66" charset="0"/>
              </a:rPr>
              <a:t>Saber qué es lo que no hay que hacer, evita agravar la situación de la víctima optando o permitiendo adoptar a terceros medidas equivocadas que, en la mayoría de los casos </a:t>
            </a:r>
            <a:r>
              <a:rPr lang="es-ES" u="sng" dirty="0">
                <a:latin typeface="Comic Sans MS" pitchFamily="66" charset="0"/>
              </a:rPr>
              <a:t>son bien intencionadas pero sólo voluntaristas y sin ningún tipo de idoneidad científica</a:t>
            </a:r>
            <a:r>
              <a:rPr lang="es-ES" dirty="0">
                <a:solidFill>
                  <a:srgbClr val="002060"/>
                </a:solidFill>
                <a:latin typeface="Comic Sans MS" pitchFamily="66" charset="0"/>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85728"/>
            <a:ext cx="7772400" cy="5734072"/>
          </a:xfrm>
        </p:spPr>
        <p:txBody>
          <a:bodyPr/>
          <a:lstStyle/>
          <a:p>
            <a:pPr algn="just"/>
            <a:r>
              <a:rPr lang="es-AR" dirty="0">
                <a:latin typeface="Comic Sans MS" pitchFamily="66" charset="0"/>
              </a:rPr>
              <a:t>5-Suspenda el procedimiento si el objeto es eliminado.</a:t>
            </a:r>
          </a:p>
          <a:p>
            <a:pPr algn="just"/>
            <a:r>
              <a:rPr lang="es-AR" dirty="0">
                <a:latin typeface="Comic Sans MS" pitchFamily="66" charset="0"/>
              </a:rPr>
              <a:t>6-Si la dificultad para respirar continúa, repita la maniobra hasta que el niño logre expulsar el objeto.</a:t>
            </a:r>
          </a:p>
          <a:p>
            <a:pPr algn="just"/>
            <a:r>
              <a:rPr lang="es-AR" dirty="0">
                <a:latin typeface="Comic Sans MS" pitchFamily="66" charset="0"/>
              </a:rPr>
              <a:t>7-Si el niño pierde el conocimiento (deja de moverse, no llora o no responde), aplique la maniobra de reanimación cardiopulmonar (RCP) comenzando por las treinta compresiones. Antes verifique si el objeto se encuentra en la boca, en cuyo caso retírelo formando una pinza con sus dedos.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dirty="0">
                <a:solidFill>
                  <a:schemeClr val="tx1"/>
                </a:solidFill>
                <a:latin typeface="Comic Sans MS" pitchFamily="66" charset="0"/>
              </a:rPr>
              <a:t>Maniobra de desobstrucción</a:t>
            </a:r>
            <a:br>
              <a:rPr lang="es-AR" dirty="0"/>
            </a:br>
            <a:endParaRPr lang="es-AR" dirty="0"/>
          </a:p>
        </p:txBody>
      </p:sp>
      <p:sp>
        <p:nvSpPr>
          <p:cNvPr id="3" name="2 Marcador de contenido"/>
          <p:cNvSpPr>
            <a:spLocks noGrp="1"/>
          </p:cNvSpPr>
          <p:nvPr>
            <p:ph sz="quarter" idx="1"/>
          </p:nvPr>
        </p:nvSpPr>
        <p:spPr/>
        <p:txBody>
          <a:bodyPr>
            <a:normAutofit/>
          </a:bodyPr>
          <a:lstStyle/>
          <a:p>
            <a:pPr algn="just"/>
            <a:r>
              <a:rPr lang="es-AR" dirty="0">
                <a:latin typeface="Comic Sans MS" pitchFamily="66" charset="0"/>
              </a:rPr>
              <a:t>Si el niño tiene más de 1 año:</a:t>
            </a:r>
          </a:p>
          <a:p>
            <a:pPr algn="just"/>
            <a:r>
              <a:rPr lang="es-AR" dirty="0">
                <a:latin typeface="Comic Sans MS" pitchFamily="66" charset="0"/>
              </a:rPr>
              <a:t>1-Incentívelo a toser.</a:t>
            </a:r>
          </a:p>
          <a:p>
            <a:pPr algn="just"/>
            <a:r>
              <a:rPr lang="es-AR" dirty="0">
                <a:latin typeface="Comic Sans MS" pitchFamily="66" charset="0"/>
              </a:rPr>
              <a:t>2-Si la tos no resuelve la obstrucción, sujételo por detrás, pasando los brazos por debajo de las axilas y rodeando el tórax.</a:t>
            </a:r>
          </a:p>
          <a:p>
            <a:pPr algn="just"/>
            <a:r>
              <a:rPr lang="es-AR" dirty="0">
                <a:latin typeface="Comic Sans MS" pitchFamily="66" charset="0"/>
              </a:rPr>
              <a:t>3-Coloque un puño cerrado sobre el abdomen, con el pulgar hacia afuera.</a:t>
            </a:r>
          </a:p>
          <a:p>
            <a:pPr algn="just"/>
            <a:r>
              <a:rPr lang="es-AR" dirty="0">
                <a:latin typeface="Comic Sans MS" pitchFamily="66" charset="0"/>
              </a:rPr>
              <a:t>4-Tome el puño con la otra mano.</a:t>
            </a:r>
          </a:p>
          <a:p>
            <a:pPr algn="just"/>
            <a:r>
              <a:rPr lang="es-AR" dirty="0">
                <a:latin typeface="Comic Sans MS" pitchFamily="66" charset="0"/>
              </a:rPr>
              <a:t>5-Presione hacia adentro y hacia arriba rápidamente, como si tratara de alzar al niño.</a:t>
            </a:r>
          </a:p>
          <a:p>
            <a:endParaRPr lang="es-A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500042"/>
            <a:ext cx="7772400" cy="5519758"/>
          </a:xfrm>
        </p:spPr>
        <p:txBody>
          <a:bodyPr/>
          <a:lstStyle/>
          <a:p>
            <a:pPr algn="just"/>
            <a:r>
              <a:rPr lang="es-AR" dirty="0">
                <a:latin typeface="Comic Sans MS" pitchFamily="66" charset="0"/>
              </a:rPr>
              <a:t>6-Repita la maniobra hasta que el objeto sea expulsado.</a:t>
            </a:r>
          </a:p>
          <a:p>
            <a:pPr algn="just"/>
            <a:r>
              <a:rPr lang="es-AR" dirty="0">
                <a:latin typeface="Comic Sans MS" pitchFamily="66" charset="0"/>
              </a:rPr>
              <a:t>7-Si el niño pierde el conocimiento, acuéstelo suavemente en el piso y apique la maniobra de reanimación cardiopulmonar (RCP)comenzando por las treinta compresiones. Antes de darle aire, verifique si el objeto se encuentra en la boca, en cuyo caso retírelo formando una pinza con sus dedos (ver maniobra de RCP)</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r>
              <a:rPr lang="es-AR" dirty="0">
                <a:latin typeface="Comic Sans MS" pitchFamily="66" charset="0"/>
              </a:rPr>
              <a:t>Preguntas.</a:t>
            </a:r>
          </a:p>
          <a:p>
            <a:endParaRPr lang="es-AR" dirty="0"/>
          </a:p>
          <a:p>
            <a:endParaRPr lang="es-AR" dirty="0"/>
          </a:p>
          <a:p>
            <a:endParaRPr lang="es-AR" dirty="0"/>
          </a:p>
          <a:p>
            <a:endParaRPr lang="es-AR" dirty="0"/>
          </a:p>
          <a:p>
            <a:endParaRPr lang="es-AR" dirty="0"/>
          </a:p>
          <a:p>
            <a:endParaRPr lang="es-AR" dirty="0"/>
          </a:p>
          <a:p>
            <a:pPr algn="r">
              <a:buNone/>
            </a:pPr>
            <a:r>
              <a:rPr lang="es-AR" dirty="0">
                <a:latin typeface="Comic Sans MS" pitchFamily="66" charset="0"/>
              </a:rPr>
              <a:t>¡Muchas gracias por su atención!</a:t>
            </a:r>
          </a:p>
          <a:p>
            <a:pPr algn="r">
              <a:buNone/>
            </a:pPr>
            <a:r>
              <a:rPr lang="es-AR" dirty="0" err="1">
                <a:latin typeface="Comic Sans MS" pitchFamily="66" charset="0"/>
              </a:rPr>
              <a:t>Doc</a:t>
            </a:r>
            <a:r>
              <a:rPr lang="es-AR" dirty="0">
                <a:latin typeface="Comic Sans MS" pitchFamily="66" charset="0"/>
              </a:rPr>
              <a:t> Marcela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solidFill>
                  <a:schemeClr val="tx1"/>
                </a:solidFill>
                <a:latin typeface="Comic Sans MS" pitchFamily="66" charset="0"/>
              </a:rPr>
              <a:t>Los Tres Pasos Básicos</a:t>
            </a:r>
          </a:p>
        </p:txBody>
      </p:sp>
      <p:sp>
        <p:nvSpPr>
          <p:cNvPr id="3" name="2 Marcador de contenido"/>
          <p:cNvSpPr>
            <a:spLocks noGrp="1"/>
          </p:cNvSpPr>
          <p:nvPr>
            <p:ph sz="quarter" idx="1"/>
          </p:nvPr>
        </p:nvSpPr>
        <p:spPr/>
        <p:txBody>
          <a:bodyPr>
            <a:normAutofit/>
          </a:bodyPr>
          <a:lstStyle/>
          <a:p>
            <a:r>
              <a:rPr lang="es-ES" dirty="0">
                <a:latin typeface="Comic Sans MS" pitchFamily="66" charset="0"/>
              </a:rPr>
              <a:t>1º PROTEGER</a:t>
            </a:r>
          </a:p>
          <a:p>
            <a:r>
              <a:rPr lang="es-ES" dirty="0">
                <a:latin typeface="Comic Sans MS" pitchFamily="66" charset="0"/>
              </a:rPr>
              <a:t>2º ALERTAR</a:t>
            </a:r>
          </a:p>
          <a:p>
            <a:r>
              <a:rPr lang="es-ES" dirty="0">
                <a:latin typeface="Comic Sans MS" pitchFamily="66" charset="0"/>
              </a:rPr>
              <a:t>3º AUXILIAR</a:t>
            </a:r>
          </a:p>
          <a:p>
            <a:endParaRPr lang="es-ES" dirty="0"/>
          </a:p>
          <a:p>
            <a:pPr algn="just"/>
            <a:r>
              <a:rPr lang="es-ES" dirty="0">
                <a:latin typeface="Comic Sans MS" pitchFamily="66" charset="0"/>
              </a:rPr>
              <a:t>1º Proteger: es imposible auxiliar a una víctima, si todavía persiste una condición de riesgo para ella y par quien va a auxiliarla. Proteger significa: alejar de un derrumbe, alejar de un incendio, retirar del agua, retirar del humo, cortar la corriente eléctrica, etc.</a:t>
            </a:r>
          </a:p>
          <a:p>
            <a:endParaRPr lang="es-ES" dirty="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14290"/>
            <a:ext cx="8229600" cy="6357982"/>
          </a:xfrm>
        </p:spPr>
        <p:txBody>
          <a:bodyPr>
            <a:normAutofit/>
          </a:bodyPr>
          <a:lstStyle/>
          <a:p>
            <a:pPr algn="just"/>
            <a:r>
              <a:rPr lang="es-ES" dirty="0">
                <a:latin typeface="Comic Sans MS" pitchFamily="66" charset="0"/>
              </a:rPr>
              <a:t>2° Alertar: los primeros auxilios permiten atender y ayudar a la víctima hasta la llegada de un médico. Si no se da el alerta, no se producirá el arribo de la ayuda médica. Por lo tanto, el primer auxilio básico es </a:t>
            </a:r>
            <a:r>
              <a:rPr lang="es-ES" b="1" i="1" dirty="0">
                <a:latin typeface="Comic Sans MS" pitchFamily="66" charset="0"/>
              </a:rPr>
              <a:t>solicitar urgente ayuda médica.</a:t>
            </a:r>
          </a:p>
          <a:p>
            <a:pPr algn="just"/>
            <a:endParaRPr lang="es-ES" b="1" i="1" dirty="0"/>
          </a:p>
          <a:p>
            <a:pPr algn="just"/>
            <a:r>
              <a:rPr lang="es-ES" dirty="0">
                <a:latin typeface="Comic Sans MS" pitchFamily="66" charset="0"/>
              </a:rPr>
              <a:t>3º Auxiliar: los principios básicos son los siguientes.</a:t>
            </a:r>
          </a:p>
          <a:p>
            <a:pPr algn="just"/>
            <a:r>
              <a:rPr lang="es-ES" dirty="0">
                <a:latin typeface="Comic Sans MS" pitchFamily="66" charset="0"/>
              </a:rPr>
              <a:t>Hemorragia: Detener.</a:t>
            </a:r>
          </a:p>
          <a:p>
            <a:pPr algn="just"/>
            <a:r>
              <a:rPr lang="es-ES" dirty="0">
                <a:latin typeface="Comic Sans MS" pitchFamily="66" charset="0"/>
              </a:rPr>
              <a:t>Fractura: Inmovilizar (para calmar el dolor)</a:t>
            </a:r>
          </a:p>
          <a:p>
            <a:pPr algn="just"/>
            <a:r>
              <a:rPr lang="es-ES" dirty="0">
                <a:latin typeface="Comic Sans MS" pitchFamily="66" charset="0"/>
              </a:rPr>
              <a:t>Quemadura Común: Enfriar (para calmar el dolor)</a:t>
            </a:r>
          </a:p>
          <a:p>
            <a:pPr algn="just"/>
            <a:r>
              <a:rPr lang="es-ES" dirty="0">
                <a:latin typeface="Comic Sans MS" pitchFamily="66" charset="0"/>
              </a:rPr>
              <a:t>Paro </a:t>
            </a:r>
            <a:r>
              <a:rPr lang="es-ES" dirty="0" err="1">
                <a:latin typeface="Comic Sans MS" pitchFamily="66" charset="0"/>
              </a:rPr>
              <a:t>Cardiorespiratorio</a:t>
            </a:r>
            <a:r>
              <a:rPr lang="es-ES" dirty="0">
                <a:latin typeface="Comic Sans MS" pitchFamily="66" charset="0"/>
              </a:rPr>
              <a:t>: RCP (Reanimación Cardiopulmonar: </a:t>
            </a:r>
            <a:r>
              <a:rPr lang="es-ES" dirty="0" err="1">
                <a:latin typeface="Comic Sans MS" pitchFamily="66" charset="0"/>
              </a:rPr>
              <a:t>piración</a:t>
            </a:r>
            <a:r>
              <a:rPr lang="es-ES" dirty="0">
                <a:latin typeface="Comic Sans MS" pitchFamily="66" charset="0"/>
              </a:rPr>
              <a:t> Boca a Boca y Masaje Cardíaco</a:t>
            </a:r>
            <a:r>
              <a:rPr lang="es-ES" dirty="0"/>
              <a:t>)</a:t>
            </a:r>
          </a:p>
          <a:p>
            <a:endParaRPr lang="es-ES" dirty="0"/>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solidFill>
                  <a:schemeClr val="tx1"/>
                </a:solidFill>
                <a:latin typeface="Comic Sans MS" pitchFamily="66" charset="0"/>
              </a:rPr>
              <a:t>HEMORRAGIA</a:t>
            </a:r>
          </a:p>
        </p:txBody>
      </p:sp>
      <p:sp>
        <p:nvSpPr>
          <p:cNvPr id="3" name="2 Marcador de contenido"/>
          <p:cNvSpPr>
            <a:spLocks noGrp="1"/>
          </p:cNvSpPr>
          <p:nvPr>
            <p:ph sz="quarter" idx="1"/>
          </p:nvPr>
        </p:nvSpPr>
        <p:spPr/>
        <p:txBody>
          <a:bodyPr>
            <a:normAutofit/>
          </a:bodyPr>
          <a:lstStyle/>
          <a:p>
            <a:pPr algn="just"/>
            <a:r>
              <a:rPr lang="es-ES" dirty="0">
                <a:latin typeface="Comic Sans MS" pitchFamily="66" charset="0"/>
              </a:rPr>
              <a:t>Las hemorragias pueden ser venosas (sangre rojo oscuro y de salida lenta y continua) o arteriales (sangre rojo intenso y de salida a impulsos o borbotones al ritmo cardíaco)</a:t>
            </a:r>
          </a:p>
          <a:p>
            <a:pPr algn="just"/>
            <a:r>
              <a:rPr lang="es-ES" dirty="0">
                <a:latin typeface="Comic Sans MS" pitchFamily="66" charset="0"/>
              </a:rPr>
              <a:t>El procedimiento general es aplicar presión sobre la herida con un trapo limpio (presión local)</a:t>
            </a:r>
          </a:p>
          <a:p>
            <a:pPr algn="just"/>
            <a:r>
              <a:rPr lang="es-ES" dirty="0">
                <a:latin typeface="Comic Sans MS" pitchFamily="66" charset="0"/>
              </a:rPr>
              <a:t>Considerar:</a:t>
            </a:r>
          </a:p>
          <a:p>
            <a:pPr algn="just"/>
            <a:r>
              <a:rPr lang="es-ES" dirty="0">
                <a:latin typeface="Comic Sans MS" pitchFamily="66" charset="0"/>
              </a:rPr>
              <a:t>Usar guantes de látex al atender a la víctima (para evitar el riesgo de contagio de enfermedades)</a:t>
            </a:r>
          </a:p>
          <a:p>
            <a:pPr algn="just"/>
            <a:r>
              <a:rPr lang="es-ES" dirty="0">
                <a:latin typeface="Comic Sans MS" pitchFamily="66" charset="0"/>
              </a:rPr>
              <a:t>Si la herida es en un miembro, levantar el miembro para reducir el flujo de sangre al mismo.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14290"/>
            <a:ext cx="8229600" cy="5911873"/>
          </a:xfrm>
        </p:spPr>
        <p:txBody>
          <a:bodyPr>
            <a:normAutofit/>
          </a:bodyPr>
          <a:lstStyle/>
          <a:p>
            <a:pPr algn="just"/>
            <a:r>
              <a:rPr lang="es-ES" dirty="0">
                <a:latin typeface="Comic Sans MS" pitchFamily="66" charset="0"/>
              </a:rPr>
              <a:t>Si la presión local no es suficiente, se debe aplicar presión sobre las arterias conductoras.</a:t>
            </a:r>
          </a:p>
          <a:p>
            <a:pPr algn="just"/>
            <a:r>
              <a:rPr lang="es-ES" dirty="0">
                <a:latin typeface="Comic Sans MS" pitchFamily="66" charset="0"/>
              </a:rPr>
              <a:t>En brazos: arteria braquial (parte interna del brazo)</a:t>
            </a:r>
          </a:p>
          <a:p>
            <a:pPr algn="just"/>
            <a:r>
              <a:rPr lang="es-ES" dirty="0">
                <a:latin typeface="Comic Sans MS" pitchFamily="66" charset="0"/>
              </a:rPr>
              <a:t>En piernas: arteria femoral (parte interna superior del muslo a la altura de la ingle)</a:t>
            </a:r>
          </a:p>
          <a:p>
            <a:pPr algn="just"/>
            <a:r>
              <a:rPr lang="es-ES" dirty="0">
                <a:latin typeface="Comic Sans MS" pitchFamily="66" charset="0"/>
              </a:rPr>
              <a:t>Para trasladar al paciente, efectuar un vendaje bien ajustado sobre la herida cubierta con el trapo limpio.</a:t>
            </a:r>
          </a:p>
          <a:p>
            <a:pPr algn="just"/>
            <a:r>
              <a:rPr lang="es-ES" dirty="0">
                <a:latin typeface="Comic Sans MS" pitchFamily="66" charset="0"/>
              </a:rPr>
              <a:t>BAJO ningún concepto se debe aplicar un torniquete para reducir el flujo sanguíneo, (puede generar gangrena en el miembro afectado)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DOc\Hemorragia.jpg"/>
          <p:cNvPicPr>
            <a:picLocks noGrp="1" noChangeAspect="1" noChangeArrowheads="1"/>
          </p:cNvPicPr>
          <p:nvPr>
            <p:ph sz="quarter" idx="1"/>
          </p:nvPr>
        </p:nvPicPr>
        <p:blipFill>
          <a:blip r:embed="rId2"/>
          <a:srcRect/>
          <a:stretch>
            <a:fillRect/>
          </a:stretch>
        </p:blipFill>
        <p:spPr bwMode="auto">
          <a:xfrm>
            <a:off x="357158" y="428604"/>
            <a:ext cx="8072493" cy="614366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solidFill>
                  <a:schemeClr val="tx1"/>
                </a:solidFill>
                <a:latin typeface="Comic Sans MS" pitchFamily="66" charset="0"/>
              </a:rPr>
              <a:t>FRACTURAS</a:t>
            </a:r>
          </a:p>
        </p:txBody>
      </p:sp>
      <p:sp>
        <p:nvSpPr>
          <p:cNvPr id="3" name="2 Marcador de contenido"/>
          <p:cNvSpPr>
            <a:spLocks noGrp="1"/>
          </p:cNvSpPr>
          <p:nvPr>
            <p:ph sz="quarter" idx="1"/>
          </p:nvPr>
        </p:nvSpPr>
        <p:spPr/>
        <p:txBody>
          <a:bodyPr>
            <a:normAutofit/>
          </a:bodyPr>
          <a:lstStyle/>
          <a:p>
            <a:pPr algn="just"/>
            <a:r>
              <a:rPr lang="es-ES" dirty="0">
                <a:latin typeface="Comic Sans MS" pitchFamily="66" charset="0"/>
              </a:rPr>
              <a:t>Las fracturas se pueden clasificar en:</a:t>
            </a:r>
          </a:p>
          <a:p>
            <a:pPr algn="just"/>
            <a:r>
              <a:rPr lang="es-ES" dirty="0">
                <a:latin typeface="Comic Sans MS" pitchFamily="66" charset="0"/>
              </a:rPr>
              <a:t>Fractura de Columna Vertebral: es fundamental, NO MOVER AL ACCIDENTADO por el riesgo de seccionar la médula espinal. Bajo ningún concepto debe flexionarse la espalda de la víctima.</a:t>
            </a:r>
          </a:p>
          <a:p>
            <a:pPr algn="just"/>
            <a:r>
              <a:rPr lang="es-ES" dirty="0">
                <a:latin typeface="Comic Sans MS" pitchFamily="66" charset="0"/>
              </a:rPr>
              <a:t>Fractura de Cuello: es fundamental, NO MOVER AL ACCIDENTADO por el riesgo de seccionar la médula espinal. Se debe mantener la cabeza inmóvil (el socorrista colocará la cabeza entre sus piernas o entre dos objetos duros colocados a ambos lados de la misma)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323</TotalTime>
  <Words>1824</Words>
  <Application>Microsoft Office PowerPoint</Application>
  <PresentationFormat>Presentación en pantalla (4:3)</PresentationFormat>
  <Paragraphs>169</Paragraphs>
  <Slides>33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33</vt:i4>
      </vt:variant>
    </vt:vector>
  </HeadingPairs>
  <TitlesOfParts>
    <vt:vector size="38" baseType="lpstr">
      <vt:lpstr>Century Schoolbook</vt:lpstr>
      <vt:lpstr>Comic Sans MS</vt:lpstr>
      <vt:lpstr>Wingdings</vt:lpstr>
      <vt:lpstr>Wingdings 2</vt:lpstr>
      <vt:lpstr>Mirador</vt:lpstr>
      <vt:lpstr>Curso Básico de Primeros Auxilios </vt:lpstr>
      <vt:lpstr>Introducción</vt:lpstr>
      <vt:lpstr>Presentación de PowerPoint</vt:lpstr>
      <vt:lpstr>Los Tres Pasos Básicos</vt:lpstr>
      <vt:lpstr>Presentación de PowerPoint</vt:lpstr>
      <vt:lpstr>HEMORRAGIA</vt:lpstr>
      <vt:lpstr>Presentación de PowerPoint</vt:lpstr>
      <vt:lpstr>Presentación de PowerPoint</vt:lpstr>
      <vt:lpstr>FRACTURAS</vt:lpstr>
      <vt:lpstr>Presentación de PowerPoint</vt:lpstr>
      <vt:lpstr>Presentación de PowerPoint</vt:lpstr>
      <vt:lpstr>Presentación de PowerPoint</vt:lpstr>
      <vt:lpstr>Presentación de PowerPoint</vt:lpstr>
      <vt:lpstr>QUEMADURA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Obstrucción de Vía Aérea por  cuerpo extraño  </vt:lpstr>
      <vt:lpstr>Presentación de PowerPoint</vt:lpstr>
      <vt:lpstr>Maniobra de Heimlich </vt:lpstr>
      <vt:lpstr>Maniobra de desobstrucción</vt:lpstr>
      <vt:lpstr>Presentación de PowerPoint</vt:lpstr>
      <vt:lpstr>Maniobra de desobstrucción </vt:lpstr>
      <vt:lpstr>Presentación de PowerPoint</vt:lpstr>
      <vt:lpstr>Presentación de PowerPoint</vt:lpstr>
    </vt:vector>
  </TitlesOfParts>
  <Company>dialogos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Básico de Primeros Auxilios</dc:title>
  <dc:creator>ro</dc:creator>
  <cp:lastModifiedBy>Marcela Vasicek</cp:lastModifiedBy>
  <cp:revision>74</cp:revision>
  <dcterms:created xsi:type="dcterms:W3CDTF">2015-04-28T20:18:29Z</dcterms:created>
  <dcterms:modified xsi:type="dcterms:W3CDTF">2020-08-25T11:42:59Z</dcterms:modified>
</cp:coreProperties>
</file>